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75" r:id="rId2"/>
    <p:sldId id="262" r:id="rId3"/>
    <p:sldId id="266" r:id="rId4"/>
    <p:sldId id="269" r:id="rId5"/>
    <p:sldId id="274" r:id="rId6"/>
    <p:sldId id="270" r:id="rId7"/>
    <p:sldId id="273" r:id="rId8"/>
    <p:sldId id="276" r:id="rId9"/>
    <p:sldId id="26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267" r:id="rId34"/>
  </p:sldIdLst>
  <p:sldSz cx="9144000" cy="6858000" type="screen4x3"/>
  <p:notesSz cx="6858000" cy="9144000"/>
  <p:embeddedFontLst>
    <p:embeddedFont>
      <p:font typeface="Twinkl Cursive Looped" panose="020B0604020202020204" charset="0"/>
      <p:regular r:id="rId37"/>
      <p:bold r:id="rId38"/>
    </p:embeddedFont>
    <p:embeddedFont>
      <p:font typeface="Twinkl Precursive" panose="020B0604020202020204" charset="0"/>
      <p:regular r:id="rId39"/>
      <p:bold r:id="rId40"/>
    </p:embeddedFont>
    <p:embeddedFont>
      <p:font typeface="Twinkl" panose="020B060402020202020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215"/>
    <a:srgbClr val="009386"/>
    <a:srgbClr val="009640"/>
    <a:srgbClr val="8C368C"/>
    <a:srgbClr val="E6007E"/>
    <a:srgbClr val="00A8E7"/>
    <a:srgbClr val="FFFFFF"/>
    <a:srgbClr val="E51E21"/>
    <a:srgbClr val="E94E13"/>
    <a:srgbClr val="F9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8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832462" y="1661978"/>
            <a:ext cx="5479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Use a different colour for </a:t>
            </a:r>
          </a:p>
          <a:p>
            <a:pPr algn="ctr"/>
            <a:r>
              <a:rPr lang="en-GB" b="0" baseline="30000" dirty="0"/>
              <a:t>each letter.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65652" y="582218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Use of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C</a:t>
            </a:r>
            <a:r>
              <a:rPr lang="en-GB" sz="4400" dirty="0">
                <a:solidFill>
                  <a:srgbClr val="E94E13"/>
                </a:solidFill>
                <a:latin typeface="Twinkl   "/>
              </a:rPr>
              <a:t>o</a:t>
            </a:r>
            <a:r>
              <a:rPr lang="en-GB" sz="4400" dirty="0">
                <a:solidFill>
                  <a:srgbClr val="F9B000"/>
                </a:solidFill>
                <a:latin typeface="Twinkl   "/>
              </a:rPr>
              <a:t>l</a:t>
            </a:r>
            <a:r>
              <a:rPr lang="en-GB" sz="4400" dirty="0">
                <a:solidFill>
                  <a:srgbClr val="0076B0"/>
                </a:solidFill>
                <a:latin typeface="Twinkl   "/>
              </a:rPr>
              <a:t>o</a:t>
            </a:r>
            <a:r>
              <a:rPr lang="en-GB" sz="4400" dirty="0">
                <a:solidFill>
                  <a:srgbClr val="009640"/>
                </a:solidFill>
                <a:latin typeface="Twinkl   "/>
              </a:rPr>
              <a:t>u</a:t>
            </a:r>
            <a:r>
              <a:rPr lang="en-GB" sz="4400" dirty="0">
                <a:solidFill>
                  <a:srgbClr val="E6007E"/>
                </a:solidFill>
                <a:latin typeface="Twinkl   "/>
              </a:rPr>
              <a:t>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66" y="3195874"/>
            <a:ext cx="4931067" cy="24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8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2161081" y="2078510"/>
            <a:ext cx="482183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Use different sizes of letters to help remember the letters in the word.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65652" y="66369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   "/>
              </a:rPr>
              <a:t>Different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Sizes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 </a:t>
            </a:r>
          </a:p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of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Letter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191615" y="3298670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/>
              <a:t>apple</a:t>
            </a:r>
          </a:p>
          <a:p>
            <a:pPr algn="ctr"/>
            <a:endParaRPr lang="en-GB" baseline="30000" dirty="0"/>
          </a:p>
          <a:p>
            <a:pPr algn="ctr"/>
            <a:r>
              <a:rPr lang="en-GB" baseline="30000" dirty="0"/>
              <a:t>painting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833718" y="3298669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 err="1">
                <a:solidFill>
                  <a:srgbClr val="009386"/>
                </a:solidFill>
              </a:rPr>
              <a:t>A</a:t>
            </a:r>
            <a:r>
              <a:rPr lang="en-GB" b="0" baseline="30000" dirty="0" err="1">
                <a:solidFill>
                  <a:schemeClr val="tx1"/>
                </a:solidFill>
              </a:rPr>
              <a:t>p</a:t>
            </a:r>
            <a:r>
              <a:rPr lang="en-GB" baseline="30000" dirty="0" err="1">
                <a:solidFill>
                  <a:srgbClr val="009386"/>
                </a:solidFill>
              </a:rPr>
              <a:t>P</a:t>
            </a:r>
            <a:r>
              <a:rPr lang="en-GB" b="0" baseline="30000" dirty="0" err="1">
                <a:solidFill>
                  <a:schemeClr val="tx1"/>
                </a:solidFill>
              </a:rPr>
              <a:t>l</a:t>
            </a:r>
            <a:r>
              <a:rPr lang="en-GB" baseline="30000" dirty="0" err="1">
                <a:solidFill>
                  <a:srgbClr val="009386"/>
                </a:solidFill>
              </a:rPr>
              <a:t>E</a:t>
            </a:r>
            <a:endParaRPr lang="en-GB" baseline="30000" dirty="0">
              <a:solidFill>
                <a:srgbClr val="009386"/>
              </a:solidFill>
            </a:endParaRPr>
          </a:p>
          <a:p>
            <a:pPr algn="ctr"/>
            <a:endParaRPr lang="en-GB" b="0" baseline="30000" dirty="0">
              <a:solidFill>
                <a:srgbClr val="643C90"/>
              </a:solidFill>
            </a:endParaRPr>
          </a:p>
          <a:p>
            <a:pPr algn="ctr"/>
            <a:r>
              <a:rPr lang="en-GB" baseline="30000" dirty="0" err="1">
                <a:solidFill>
                  <a:srgbClr val="009386"/>
                </a:solidFill>
              </a:rPr>
              <a:t>P</a:t>
            </a:r>
            <a:r>
              <a:rPr lang="en-GB" b="0" baseline="30000" dirty="0" err="1"/>
              <a:t>a</a:t>
            </a:r>
            <a:r>
              <a:rPr lang="en-GB" baseline="30000" dirty="0" err="1">
                <a:solidFill>
                  <a:srgbClr val="009386"/>
                </a:solidFill>
              </a:rPr>
              <a:t>I</a:t>
            </a:r>
            <a:r>
              <a:rPr lang="en-GB" b="0" baseline="30000" dirty="0" err="1"/>
              <a:t>n</a:t>
            </a:r>
            <a:r>
              <a:rPr lang="en-GB" baseline="30000" dirty="0" err="1">
                <a:solidFill>
                  <a:srgbClr val="009386"/>
                </a:solidFill>
              </a:rPr>
              <a:t>T</a:t>
            </a:r>
            <a:r>
              <a:rPr lang="en-GB" b="0" baseline="30000" dirty="0" err="1"/>
              <a:t>i</a:t>
            </a:r>
            <a:r>
              <a:rPr lang="en-GB" baseline="30000" dirty="0" err="1">
                <a:solidFill>
                  <a:srgbClr val="009386"/>
                </a:solidFill>
              </a:rPr>
              <a:t>N</a:t>
            </a:r>
            <a:r>
              <a:rPr lang="en-GB" b="0" baseline="30000" dirty="0" err="1"/>
              <a:t>g</a:t>
            </a:r>
            <a:endParaRPr lang="en-GB" b="0" baseline="30000" dirty="0">
              <a:solidFill>
                <a:srgbClr val="E94E1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43" y="4318502"/>
            <a:ext cx="1506140" cy="208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2034843" y="1683531"/>
            <a:ext cx="5081691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b="0" baseline="30000" dirty="0"/>
              <a:t>Draw the shape of the word.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65652" y="66369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Shape</a:t>
            </a:r>
            <a:r>
              <a:rPr lang="en-GB" sz="44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   "/>
              </a:rPr>
              <a:t> of Words</a:t>
            </a:r>
            <a:endParaRPr lang="en-GB" sz="4400" dirty="0">
              <a:solidFill>
                <a:srgbClr val="009386"/>
              </a:solidFill>
              <a:latin typeface="Twinkl   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65652" y="2255871"/>
            <a:ext cx="8220075" cy="214482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8800" dirty="0">
                <a:solidFill>
                  <a:srgbClr val="009386"/>
                </a:solidFill>
                <a:latin typeface="Twinkl   "/>
              </a:rPr>
              <a:t>display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1344" y="4211705"/>
            <a:ext cx="706171" cy="1093628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797515" y="4762123"/>
            <a:ext cx="706171" cy="543209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03686" y="4758519"/>
            <a:ext cx="706171" cy="543209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209857" y="4758519"/>
            <a:ext cx="706171" cy="1093628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916028" y="4208100"/>
            <a:ext cx="706171" cy="1093628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622199" y="4754914"/>
            <a:ext cx="706171" cy="543209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328370" y="4751309"/>
            <a:ext cx="706171" cy="1093628"/>
          </a:xfrm>
          <a:prstGeom prst="rect">
            <a:avLst/>
          </a:prstGeom>
          <a:solidFill>
            <a:schemeClr val="bg1"/>
          </a:solidFill>
          <a:ln w="38100">
            <a:solidFill>
              <a:srgbClr val="0093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4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465652" y="66369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Making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 Words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With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 Letter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2268978" y="1581367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/>
              <a:t> </a:t>
            </a:r>
            <a:r>
              <a:rPr lang="en-GB" dirty="0"/>
              <a:t> a h k l t y p o</a:t>
            </a:r>
            <a:endParaRPr lang="en-GB" baseline="30000" dirty="0"/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2161082" y="2888926"/>
            <a:ext cx="4821835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Put a selection of letters     in an arc.</a:t>
            </a:r>
          </a:p>
          <a:p>
            <a:pPr algn="ctr"/>
            <a:endParaRPr lang="en-GB" b="0" baseline="30000" dirty="0"/>
          </a:p>
          <a:p>
            <a:pPr algn="ctr"/>
            <a:r>
              <a:rPr lang="en-GB" b="0" baseline="30000" dirty="0"/>
              <a:t>See how many words you can make from the letters.</a:t>
            </a: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1235374" y="5075173"/>
            <a:ext cx="828816" cy="144384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9600" baseline="30000" dirty="0">
                <a:solidFill>
                  <a:srgbClr val="F9B000"/>
                </a:solidFill>
              </a:rPr>
              <a:t>H</a:t>
            </a:r>
            <a:r>
              <a:rPr lang="en-GB" baseline="30000" dirty="0"/>
              <a:t> 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 rot="20601743">
            <a:off x="2827275" y="5586804"/>
            <a:ext cx="828816" cy="144384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9600" baseline="30000" dirty="0">
                <a:solidFill>
                  <a:srgbClr val="E94E13"/>
                </a:solidFill>
              </a:rPr>
              <a:t>U</a:t>
            </a:r>
            <a:r>
              <a:rPr lang="en-GB" baseline="30000" dirty="0"/>
              <a:t> </a:t>
            </a: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 rot="1710373">
            <a:off x="4004768" y="5075172"/>
            <a:ext cx="828816" cy="144384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9600" baseline="30000" dirty="0">
                <a:solidFill>
                  <a:srgbClr val="11743A"/>
                </a:solidFill>
              </a:rPr>
              <a:t>M</a:t>
            </a:r>
            <a:r>
              <a:rPr lang="en-GB" baseline="30000" dirty="0"/>
              <a:t> </a:t>
            </a: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 rot="607900">
            <a:off x="5651046" y="5279618"/>
            <a:ext cx="828816" cy="144384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9600" baseline="30000" dirty="0">
                <a:solidFill>
                  <a:srgbClr val="00649C"/>
                </a:solidFill>
              </a:rPr>
              <a:t>L</a:t>
            </a:r>
            <a:r>
              <a:rPr lang="en-GB" baseline="30000" dirty="0"/>
              <a:t> </a:t>
            </a:r>
          </a:p>
        </p:txBody>
      </p:sp>
      <p:sp>
        <p:nvSpPr>
          <p:cNvPr id="26" name="Title 2"/>
          <p:cNvSpPr txBox="1">
            <a:spLocks/>
          </p:cNvSpPr>
          <p:nvPr/>
        </p:nvSpPr>
        <p:spPr>
          <a:xfrm rot="20311909">
            <a:off x="7238485" y="5180370"/>
            <a:ext cx="828816" cy="144384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9600" baseline="30000" dirty="0">
                <a:solidFill>
                  <a:srgbClr val="E6007E"/>
                </a:solidFill>
              </a:rPr>
              <a:t>W</a:t>
            </a:r>
            <a:r>
              <a:rPr lang="en-GB" baseline="30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64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461962" y="549275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In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Sand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2000819" y="1893045"/>
            <a:ext cx="5190332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Or using different materials;</a:t>
            </a:r>
          </a:p>
          <a:p>
            <a:pPr algn="ctr"/>
            <a:r>
              <a:rPr lang="en-GB" baseline="30000" dirty="0">
                <a:solidFill>
                  <a:srgbClr val="E6007E"/>
                </a:solidFill>
              </a:rPr>
              <a:t>paint</a:t>
            </a:r>
            <a:r>
              <a:rPr lang="en-GB" b="0" baseline="30000" dirty="0"/>
              <a:t>,</a:t>
            </a:r>
            <a:r>
              <a:rPr lang="en-GB" baseline="30000" dirty="0"/>
              <a:t> </a:t>
            </a:r>
            <a:r>
              <a:rPr lang="en-GB" baseline="30000" dirty="0">
                <a:solidFill>
                  <a:srgbClr val="F9B000"/>
                </a:solidFill>
              </a:rPr>
              <a:t>clay</a:t>
            </a:r>
            <a:r>
              <a:rPr lang="en-GB" b="0" baseline="30000" dirty="0"/>
              <a:t>, </a:t>
            </a:r>
            <a:r>
              <a:rPr lang="en-GB" baseline="30000" dirty="0">
                <a:solidFill>
                  <a:srgbClr val="11743A"/>
                </a:solidFill>
              </a:rPr>
              <a:t>paper</a:t>
            </a:r>
            <a:r>
              <a:rPr lang="en-GB" b="0" baseline="30000" dirty="0"/>
              <a:t>.</a:t>
            </a:r>
          </a:p>
          <a:p>
            <a:pPr algn="ctr"/>
            <a:endParaRPr lang="en-GB" b="0" baseline="30000" dirty="0"/>
          </a:p>
          <a:p>
            <a:pPr algn="ctr"/>
            <a:r>
              <a:rPr lang="en-GB" b="0" baseline="30000" dirty="0"/>
              <a:t>Using different textures;</a:t>
            </a:r>
          </a:p>
          <a:p>
            <a:pPr algn="ctr"/>
            <a:r>
              <a:rPr lang="en-GB" baseline="30000" dirty="0">
                <a:solidFill>
                  <a:srgbClr val="F9B000"/>
                </a:solidFill>
              </a:rPr>
              <a:t>sandpaper</a:t>
            </a:r>
            <a:r>
              <a:rPr lang="en-GB" b="0" baseline="300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04" y="4086595"/>
            <a:ext cx="4028792" cy="20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5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461962" y="549275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Visualising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1976834" y="1702922"/>
            <a:ext cx="5190332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Look at your word.</a:t>
            </a:r>
          </a:p>
          <a:p>
            <a:pPr algn="ctr"/>
            <a:r>
              <a:rPr lang="en-GB" b="0" baseline="30000" dirty="0"/>
              <a:t>‘Throw’ it at the wall.</a:t>
            </a:r>
          </a:p>
          <a:p>
            <a:pPr algn="ctr"/>
            <a:r>
              <a:rPr lang="en-GB" b="0" baseline="30000" dirty="0"/>
              <a:t>Can you still ‘see’ it?</a:t>
            </a:r>
          </a:p>
          <a:p>
            <a:pPr algn="ctr"/>
            <a:r>
              <a:rPr lang="en-GB" b="0" baseline="30000" dirty="0"/>
              <a:t>Spell it aloud.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24" y="3438053"/>
            <a:ext cx="2815627" cy="2971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4223" y="3745041"/>
            <a:ext cx="2816790" cy="1581392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 flipH="1">
            <a:off x="1866022" y="4151105"/>
            <a:ext cx="2655086" cy="82358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800" baseline="30000" dirty="0"/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32892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806279" y="549275"/>
            <a:ext cx="5527023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Writing the Word in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Fancy Letters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976834" y="2243192"/>
            <a:ext cx="5190332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3800" baseline="30000" dirty="0">
                <a:ln w="28575">
                  <a:solidFill>
                    <a:srgbClr val="E6007E"/>
                  </a:solidFill>
                </a:ln>
                <a:noFill/>
              </a:rPr>
              <a:t>bubble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976834" y="3545382"/>
            <a:ext cx="5190332" cy="19953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3800" baseline="30000" dirty="0">
                <a:ln w="28575">
                  <a:noFill/>
                </a:ln>
                <a:solidFill>
                  <a:srgbClr val="009640"/>
                </a:solidFill>
                <a:latin typeface="Twinkl Cursive Looped" panose="02000000000000000000" pitchFamily="2" charset="0"/>
              </a:rPr>
              <a:t>cursive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1162560" y="4710585"/>
            <a:ext cx="6814460" cy="19953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3800" baseline="30000" dirty="0">
                <a:ln w="28575">
                  <a:noFill/>
                </a:ln>
                <a:solidFill>
                  <a:srgbClr val="E94E13"/>
                </a:solidFill>
                <a:latin typeface="Twinkl Precursive" panose="02000000000000000000" pitchFamily="2" charset="0"/>
              </a:rPr>
              <a:t>cursive</a:t>
            </a:r>
          </a:p>
        </p:txBody>
      </p:sp>
    </p:spTree>
    <p:extLst>
      <p:ext uri="{BB962C8B-B14F-4D97-AF65-F5344CB8AC3E}">
        <p14:creationId xmlns:p14="http://schemas.microsoft.com/office/powerpoint/2010/main" val="24168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471587" y="2904053"/>
            <a:ext cx="4237022" cy="950614"/>
          </a:xfrm>
          <a:prstGeom prst="rect">
            <a:avLst/>
          </a:prstGeom>
          <a:solidFill>
            <a:srgbClr val="8C3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462534" y="1689569"/>
            <a:ext cx="4246075" cy="950614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462534" y="506874"/>
            <a:ext cx="4246075" cy="950614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969528" y="506875"/>
            <a:ext cx="3530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Look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0475" y="1679162"/>
            <a:ext cx="3376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Say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9528" y="2903929"/>
            <a:ext cx="3041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Cover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71587" y="4134617"/>
            <a:ext cx="4237022" cy="950614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996688" y="4134617"/>
            <a:ext cx="2670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Write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62534" y="5356129"/>
            <a:ext cx="4246075" cy="950614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960475" y="5369771"/>
            <a:ext cx="3141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Check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0"/>
          <a:stretch/>
        </p:blipFill>
        <p:spPr>
          <a:xfrm>
            <a:off x="5500741" y="683694"/>
            <a:ext cx="1021502" cy="5489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0"/>
          <a:stretch/>
        </p:blipFill>
        <p:spPr>
          <a:xfrm>
            <a:off x="5460330" y="1737439"/>
            <a:ext cx="822770" cy="9027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"/>
          <a:stretch/>
        </p:blipFill>
        <p:spPr>
          <a:xfrm>
            <a:off x="5567874" y="2978985"/>
            <a:ext cx="663416" cy="8800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42" y="4244962"/>
            <a:ext cx="923899" cy="7208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59" y="5426103"/>
            <a:ext cx="562888" cy="8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4" grpId="0" animBg="1"/>
      <p:bldP spid="3" grpId="0"/>
      <p:bldP spid="11" grpId="0"/>
      <p:bldP spid="14" grpId="0"/>
      <p:bldP spid="20" grpId="0" animBg="1"/>
      <p:bldP spid="15" grpId="0"/>
      <p:bldP spid="21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465652" y="66369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Using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 Sticky Notes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1955" y="1693868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Place sticky notes in suitable places around the room at eye level.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6" y="3429000"/>
            <a:ext cx="2675863" cy="28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900388" y="676024"/>
            <a:ext cx="535059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Recording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Your Own Voice</a:t>
            </a:r>
            <a:endParaRPr lang="en-GB" sz="4400" dirty="0">
              <a:solidFill>
                <a:srgbClr val="009386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78266" y="2020667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Say the word.</a:t>
            </a:r>
          </a:p>
          <a:p>
            <a:pPr algn="ctr"/>
            <a:r>
              <a:rPr lang="en-GB" b="0" baseline="30000" dirty="0"/>
              <a:t>Spell the word.</a:t>
            </a:r>
          </a:p>
          <a:p>
            <a:pPr algn="ctr"/>
            <a:r>
              <a:rPr lang="en-GB" b="0" baseline="30000" dirty="0"/>
              <a:t>Listen.</a:t>
            </a:r>
          </a:p>
          <a:p>
            <a:pPr algn="ctr"/>
            <a:r>
              <a:rPr lang="en-GB" b="0" baseline="30000" dirty="0"/>
              <a:t>Repeat.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83" y="3827015"/>
            <a:ext cx="3476531" cy="21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5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>
          <a:xfrm>
            <a:off x="461962" y="1735692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b="0" baseline="30000" dirty="0">
                <a:solidFill>
                  <a:srgbClr val="009386"/>
                </a:solidFill>
              </a:rPr>
              <a:t>S</a:t>
            </a:r>
            <a:r>
              <a:rPr lang="en-GB" sz="4800" b="0" baseline="30000" dirty="0"/>
              <a:t>tudy the word.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74" y="2658780"/>
            <a:ext cx="3226051" cy="770220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/>
        </p:nvSpPr>
        <p:spPr>
          <a:xfrm>
            <a:off x="461962" y="3515194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b="0" u="sng" baseline="30000" dirty="0"/>
              <a:t>Underline</a:t>
            </a:r>
            <a:r>
              <a:rPr lang="en-GB" b="0" baseline="30000" dirty="0"/>
              <a:t> the difficult part.</a:t>
            </a:r>
          </a:p>
          <a:p>
            <a:pPr algn="ctr">
              <a:lnSpc>
                <a:spcPct val="100000"/>
              </a:lnSpc>
            </a:pPr>
            <a:r>
              <a:rPr lang="en-GB" baseline="30000" dirty="0">
                <a:solidFill>
                  <a:srgbClr val="009386"/>
                </a:solidFill>
              </a:rPr>
              <a:t>S</a:t>
            </a:r>
            <a:r>
              <a:rPr lang="en-GB" b="0" baseline="30000" dirty="0"/>
              <a:t>ay the word carefully.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85" y="4384912"/>
            <a:ext cx="1358047" cy="206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49" y="4463358"/>
            <a:ext cx="1831550" cy="19329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33" y="4625288"/>
            <a:ext cx="1588916" cy="792464"/>
          </a:xfrm>
          <a:prstGeom prst="rect">
            <a:avLst/>
          </a:prstGeom>
        </p:spPr>
      </p:pic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443855" y="714705"/>
            <a:ext cx="8220075" cy="1344643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8000" b="1" dirty="0">
                <a:solidFill>
                  <a:srgbClr val="009386"/>
                </a:solidFill>
                <a:latin typeface="Twinkl   "/>
              </a:rPr>
              <a:t>S</a:t>
            </a:r>
            <a:r>
              <a:rPr lang="en-GB" sz="8000" b="1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8000" b="1" dirty="0">
                <a:solidFill>
                  <a:srgbClr val="232321"/>
                </a:solidFill>
                <a:latin typeface="Twinkl   "/>
              </a:rPr>
              <a:t>U</a:t>
            </a:r>
            <a:r>
              <a:rPr lang="en-GB" sz="8000" b="1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8000" b="1" dirty="0">
                <a:solidFill>
                  <a:srgbClr val="009386"/>
                </a:solidFill>
                <a:latin typeface="Twinkl   "/>
              </a:rPr>
              <a:t>S</a:t>
            </a:r>
            <a:endParaRPr lang="en-GB" sz="5400" b="1" dirty="0">
              <a:solidFill>
                <a:srgbClr val="009386"/>
              </a:solidFill>
              <a:latin typeface="Twinkl   "/>
            </a:endParaRPr>
          </a:p>
        </p:txBody>
      </p:sp>
    </p:spTree>
    <p:extLst>
      <p:ext uri="{BB962C8B-B14F-4D97-AF65-F5344CB8AC3E}">
        <p14:creationId xmlns:p14="http://schemas.microsoft.com/office/powerpoint/2010/main" val="11911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900388" y="676024"/>
            <a:ext cx="535059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Three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Times</a:t>
            </a:r>
            <a:endParaRPr lang="en-GB" sz="4400" dirty="0">
              <a:solidFill>
                <a:srgbClr val="009386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1953" y="1348345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Write the word three times and in </a:t>
            </a:r>
            <a:r>
              <a:rPr lang="en-GB" baseline="30000" dirty="0"/>
              <a:t>different</a:t>
            </a:r>
            <a:r>
              <a:rPr lang="en-GB" b="0" baseline="30000" dirty="0"/>
              <a:t> colours.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900388" y="2857504"/>
            <a:ext cx="5190332" cy="19953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3800" baseline="30000" dirty="0">
                <a:ln w="28575">
                  <a:noFill/>
                </a:ln>
                <a:solidFill>
                  <a:srgbClr val="009640"/>
                </a:solidFill>
                <a:latin typeface="+mn-lt"/>
              </a:rPr>
              <a:t>cursive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900388" y="4023254"/>
            <a:ext cx="5190332" cy="19953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3800" baseline="30000" dirty="0">
                <a:ln w="28575">
                  <a:noFill/>
                </a:ln>
                <a:solidFill>
                  <a:srgbClr val="E6007E"/>
                </a:solidFill>
                <a:latin typeface="+mn-lt"/>
              </a:rPr>
              <a:t>cursive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900388" y="5189004"/>
            <a:ext cx="5190332" cy="199533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3800" baseline="30000" dirty="0">
                <a:ln w="28575">
                  <a:noFill/>
                </a:ln>
                <a:solidFill>
                  <a:srgbClr val="F08215"/>
                </a:solidFill>
                <a:latin typeface="+mn-lt"/>
              </a:rPr>
              <a:t>cursive</a:t>
            </a:r>
          </a:p>
        </p:txBody>
      </p:sp>
    </p:spTree>
    <p:extLst>
      <p:ext uri="{BB962C8B-B14F-4D97-AF65-F5344CB8AC3E}">
        <p14:creationId xmlns:p14="http://schemas.microsoft.com/office/powerpoint/2010/main" val="17071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900388" y="676024"/>
            <a:ext cx="535059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Pyramid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Writing</a:t>
            </a:r>
            <a:endParaRPr lang="en-GB" sz="4400" dirty="0">
              <a:solidFill>
                <a:srgbClr val="009386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1953" y="1348345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Write your word in the shape of a pyramid.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078266" y="4352586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>
                <a:solidFill>
                  <a:srgbClr val="009640"/>
                </a:solidFill>
              </a:rPr>
              <a:t>d</a:t>
            </a:r>
          </a:p>
          <a:p>
            <a:pPr algn="ctr"/>
            <a:endParaRPr lang="en-GB" baseline="30000" dirty="0"/>
          </a:p>
          <a:p>
            <a:pPr algn="ctr"/>
            <a:r>
              <a:rPr lang="en-GB" baseline="30000" dirty="0">
                <a:solidFill>
                  <a:srgbClr val="E6007E"/>
                </a:solidFill>
              </a:rPr>
              <a:t>do</a:t>
            </a:r>
          </a:p>
          <a:p>
            <a:pPr algn="ctr"/>
            <a:endParaRPr lang="en-GB" baseline="30000" dirty="0">
              <a:solidFill>
                <a:srgbClr val="F08215"/>
              </a:solidFill>
            </a:endParaRPr>
          </a:p>
          <a:p>
            <a:pPr algn="ctr"/>
            <a:r>
              <a:rPr lang="en-GB" baseline="30000" dirty="0">
                <a:solidFill>
                  <a:srgbClr val="F08215"/>
                </a:solidFill>
              </a:rPr>
              <a:t>dog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79" y="2734924"/>
            <a:ext cx="1937442" cy="13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67602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Consonant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Circles</a:t>
            </a:r>
            <a:endParaRPr lang="en-GB" sz="4400" dirty="0">
              <a:solidFill>
                <a:srgbClr val="009386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1953" y="1348345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Write the word then circle  all the consonants.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82424" y="3653107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rgbClr val="009386"/>
                </a:solidFill>
                <a:latin typeface="Twinkl   "/>
              </a:rPr>
              <a:t>b  e  l  </a:t>
            </a:r>
            <a:r>
              <a:rPr lang="en-GB" sz="5400" dirty="0" err="1">
                <a:solidFill>
                  <a:srgbClr val="009386"/>
                </a:solidFill>
                <a:latin typeface="Twinkl   "/>
              </a:rPr>
              <a:t>i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e  v  e</a:t>
            </a:r>
          </a:p>
        </p:txBody>
      </p:sp>
      <p:sp>
        <p:nvSpPr>
          <p:cNvPr id="3" name="Oval 2"/>
          <p:cNvSpPr/>
          <p:nvPr/>
        </p:nvSpPr>
        <p:spPr>
          <a:xfrm>
            <a:off x="1991762" y="3886334"/>
            <a:ext cx="878187" cy="878187"/>
          </a:xfrm>
          <a:prstGeom prst="ellipse">
            <a:avLst/>
          </a:prstGeom>
          <a:noFill/>
          <a:ln w="38100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8215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56915" y="3886333"/>
            <a:ext cx="878187" cy="878187"/>
          </a:xfrm>
          <a:prstGeom prst="ellipse">
            <a:avLst/>
          </a:prstGeom>
          <a:noFill/>
          <a:ln w="38100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8215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62466" y="3886333"/>
            <a:ext cx="878187" cy="878187"/>
          </a:xfrm>
          <a:prstGeom prst="ellipse">
            <a:avLst/>
          </a:prstGeom>
          <a:noFill/>
          <a:ln w="38100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8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6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  <p:bldP spid="3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67602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A8E7"/>
                </a:solidFill>
                <a:latin typeface="Twinkl   "/>
              </a:rPr>
              <a:t>Blue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 Vowels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78266" y="3302447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Write the word then go over each vowel in blue.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82424" y="4488059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rgbClr val="009386"/>
                </a:solidFill>
                <a:latin typeface="Twinkl   "/>
              </a:rPr>
              <a:t>b  </a:t>
            </a:r>
            <a:r>
              <a:rPr lang="en-GB" sz="5400" dirty="0">
                <a:solidFill>
                  <a:srgbClr val="00A8E7"/>
                </a:solidFill>
                <a:latin typeface="Twinkl   "/>
              </a:rPr>
              <a:t>e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l  </a:t>
            </a:r>
            <a:r>
              <a:rPr lang="en-GB" sz="5400" dirty="0" err="1">
                <a:solidFill>
                  <a:srgbClr val="00A8E7"/>
                </a:solidFill>
                <a:latin typeface="Twinkl   "/>
              </a:rPr>
              <a:t>i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</a:t>
            </a:r>
            <a:r>
              <a:rPr lang="en-GB" sz="5400" dirty="0">
                <a:solidFill>
                  <a:srgbClr val="00A8E7"/>
                </a:solidFill>
                <a:latin typeface="Twinkl   "/>
              </a:rPr>
              <a:t>e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v  </a:t>
            </a:r>
            <a:r>
              <a:rPr lang="en-GB" sz="5400" dirty="0">
                <a:solidFill>
                  <a:srgbClr val="00A8E7"/>
                </a:solidFill>
                <a:latin typeface="Twinkl   "/>
              </a:rPr>
              <a:t>e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600530" y="2147728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1500" dirty="0" err="1">
                <a:solidFill>
                  <a:srgbClr val="00A8E7"/>
                </a:solidFill>
                <a:latin typeface="Twinkl   "/>
              </a:rPr>
              <a:t>aeiou</a:t>
            </a:r>
            <a:endParaRPr lang="en-GB" sz="11500" dirty="0">
              <a:solidFill>
                <a:srgbClr val="009386"/>
              </a:solidFill>
              <a:latin typeface="Twinkl   "/>
            </a:endParaRPr>
          </a:p>
        </p:txBody>
      </p:sp>
    </p:spTree>
    <p:extLst>
      <p:ext uri="{BB962C8B-B14F-4D97-AF65-F5344CB8AC3E}">
        <p14:creationId xmlns:p14="http://schemas.microsoft.com/office/powerpoint/2010/main" val="9526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67602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Words Without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Vowels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78266" y="2195303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Write each word with a line instead of each vowel.       Go back later and fill in the missing vowels.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82424" y="4488059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rgbClr val="009386"/>
                </a:solidFill>
                <a:latin typeface="Twinkl   "/>
              </a:rPr>
              <a:t>b  </a:t>
            </a:r>
            <a:r>
              <a:rPr lang="en-GB" sz="5400" dirty="0">
                <a:solidFill>
                  <a:srgbClr val="E51E21"/>
                </a:solidFill>
                <a:latin typeface="Twinkl   "/>
              </a:rPr>
              <a:t>_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l  </a:t>
            </a:r>
            <a:r>
              <a:rPr lang="en-GB" sz="5400" dirty="0">
                <a:solidFill>
                  <a:srgbClr val="E51E21"/>
                </a:solidFill>
                <a:latin typeface="Twinkl   "/>
              </a:rPr>
              <a:t>_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</a:t>
            </a:r>
            <a:r>
              <a:rPr lang="en-GB" sz="5400" dirty="0">
                <a:solidFill>
                  <a:srgbClr val="E51E21"/>
                </a:solidFill>
                <a:latin typeface="Twinkl   "/>
              </a:rPr>
              <a:t>_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 v  </a:t>
            </a:r>
            <a:r>
              <a:rPr lang="en-GB" sz="5400" dirty="0">
                <a:solidFill>
                  <a:srgbClr val="E51E21"/>
                </a:solidFill>
                <a:latin typeface="Twinkl   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198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Rallying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78266" y="1887485"/>
            <a:ext cx="4987467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The </a:t>
            </a:r>
            <a:r>
              <a:rPr lang="en-GB" baseline="30000" dirty="0"/>
              <a:t>players</a:t>
            </a:r>
            <a:r>
              <a:rPr lang="en-GB" b="0" baseline="30000" dirty="0"/>
              <a:t> are two pupils who take turns spelling    out words.</a:t>
            </a:r>
          </a:p>
          <a:p>
            <a:pPr algn="ctr"/>
            <a:endParaRPr lang="en-GB" b="0" baseline="30000" dirty="0"/>
          </a:p>
          <a:p>
            <a:pPr algn="ctr"/>
            <a:r>
              <a:rPr lang="en-GB" b="0" baseline="30000" dirty="0"/>
              <a:t>The </a:t>
            </a:r>
            <a:r>
              <a:rPr lang="en-GB" baseline="30000" dirty="0"/>
              <a:t>umpire</a:t>
            </a:r>
            <a:r>
              <a:rPr lang="en-GB" b="0" baseline="30000" dirty="0"/>
              <a:t> is one pupil who is the reader/checker.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58" y="4248605"/>
            <a:ext cx="1878159" cy="216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61" y="4107031"/>
            <a:ext cx="1651873" cy="2313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790" y="4355203"/>
            <a:ext cx="783508" cy="439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49" y="4355203"/>
            <a:ext cx="886394" cy="4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Dictionary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Race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9335" y="1763008"/>
            <a:ext cx="4965330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In small groups, each     with a dictionary, each pupil chooses a word for           the others to find as quickly as possible.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11" y="3736269"/>
            <a:ext cx="2886627" cy="24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Muddled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Letters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9335" y="1785276"/>
            <a:ext cx="4965330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Pupils rearrange the letters of words making sure to always start with the original letter. Get other pupils to correct them.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763497" y="4504130"/>
            <a:ext cx="5921806" cy="258473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baseline="30000" dirty="0" err="1">
                <a:solidFill>
                  <a:srgbClr val="009386"/>
                </a:solidFill>
              </a:rPr>
              <a:t>Y</a:t>
            </a:r>
            <a:r>
              <a:rPr lang="en-GB" sz="7200" baseline="30000" dirty="0" err="1"/>
              <a:t>seertyad</a:t>
            </a:r>
            <a:endParaRPr lang="en-GB" sz="7200" baseline="30000" dirty="0"/>
          </a:p>
          <a:p>
            <a:r>
              <a:rPr lang="en-GB" sz="7200" baseline="30000" dirty="0">
                <a:solidFill>
                  <a:srgbClr val="F08215"/>
                </a:solidFill>
              </a:rPr>
              <a:t>yesterday</a:t>
            </a:r>
          </a:p>
          <a:p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28276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Lucky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Dip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9335" y="1785276"/>
            <a:ext cx="4965330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Pupils take it in turns to take out letters from a bag displaying them in front of them. Carry on until someone can spell one of their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30" y="3750742"/>
            <a:ext cx="1953919" cy="2763225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734555" y="3521277"/>
            <a:ext cx="1139728" cy="1726761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baseline="30000" dirty="0">
                <a:solidFill>
                  <a:srgbClr val="F08215"/>
                </a:solidFill>
              </a:rPr>
              <a:t>U</a:t>
            </a:r>
          </a:p>
          <a:p>
            <a:endParaRPr lang="en-GB" baseline="30000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455313" y="4461329"/>
            <a:ext cx="1139728" cy="1726761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baseline="30000" dirty="0">
                <a:solidFill>
                  <a:srgbClr val="009640"/>
                </a:solidFill>
              </a:rPr>
              <a:t>M</a:t>
            </a:r>
          </a:p>
          <a:p>
            <a:endParaRPr lang="en-GB" baseline="300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315585" y="5096297"/>
            <a:ext cx="1139728" cy="1726761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baseline="30000" dirty="0">
                <a:solidFill>
                  <a:srgbClr val="009386"/>
                </a:solidFill>
              </a:rPr>
              <a:t>H</a:t>
            </a:r>
            <a:endParaRPr lang="en-GB" sz="7200" baseline="30000" dirty="0">
              <a:solidFill>
                <a:srgbClr val="F08215"/>
              </a:solidFill>
            </a:endParaRPr>
          </a:p>
          <a:p>
            <a:endParaRPr lang="en-GB" baseline="30000" dirty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979126" y="3750742"/>
            <a:ext cx="1139728" cy="1726761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baseline="30000" dirty="0">
                <a:solidFill>
                  <a:srgbClr val="00A8E7"/>
                </a:solidFill>
              </a:rPr>
              <a:t>L</a:t>
            </a:r>
          </a:p>
          <a:p>
            <a:endParaRPr lang="en-GB" baseline="30000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6667790" y="4986382"/>
            <a:ext cx="1139728" cy="1726761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baseline="30000" dirty="0">
                <a:solidFill>
                  <a:srgbClr val="E6007E"/>
                </a:solidFill>
              </a:rPr>
              <a:t>W</a:t>
            </a:r>
          </a:p>
          <a:p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32966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Guess 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the Word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089335" y="1785276"/>
            <a:ext cx="4965330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In pairs, take turns using a wipe board, one pupil writes one letter at a time for another to guess              the word. Give extra points for fewer guesses.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20" y="4148703"/>
            <a:ext cx="2175959" cy="19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 txBox="1">
            <a:spLocks/>
          </p:cNvSpPr>
          <p:nvPr/>
        </p:nvSpPr>
        <p:spPr>
          <a:xfrm>
            <a:off x="461962" y="157010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On someone’s back.</a:t>
            </a:r>
          </a:p>
          <a:p>
            <a:pPr algn="ctr"/>
            <a:r>
              <a:rPr lang="en-GB" b="0" baseline="30000" dirty="0"/>
              <a:t>On your desk.</a:t>
            </a:r>
            <a:endParaRPr lang="en-GB" sz="4800" b="0" baseline="30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74" y="5353569"/>
            <a:ext cx="3226051" cy="770220"/>
          </a:xfrm>
          <a:prstGeom prst="rect">
            <a:avLst/>
          </a:prstGeom>
        </p:spPr>
      </p:pic>
      <p:sp>
        <p:nvSpPr>
          <p:cNvPr id="19" name="Title 2"/>
          <p:cNvSpPr txBox="1">
            <a:spLocks/>
          </p:cNvSpPr>
          <p:nvPr/>
        </p:nvSpPr>
        <p:spPr>
          <a:xfrm>
            <a:off x="461962" y="4507100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b="0" baseline="30000" dirty="0"/>
              <a:t>With your eyes.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12" y="2635187"/>
            <a:ext cx="3856776" cy="2076419"/>
          </a:xfrm>
          <a:prstGeom prst="rect">
            <a:avLst/>
          </a:prstGeom>
        </p:spPr>
      </p:pic>
      <p:sp>
        <p:nvSpPr>
          <p:cNvPr id="20" name="Title 2"/>
          <p:cNvSpPr txBox="1">
            <a:spLocks/>
          </p:cNvSpPr>
          <p:nvPr/>
        </p:nvSpPr>
        <p:spPr>
          <a:xfrm>
            <a:off x="457198" y="625741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09386"/>
                </a:solidFill>
                <a:latin typeface="Twinkl   "/>
              </a:rPr>
              <a:t>Writing</a:t>
            </a:r>
            <a:r>
              <a:rPr lang="en-GB" sz="4800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4800" dirty="0">
                <a:solidFill>
                  <a:schemeClr val="bg2">
                    <a:lumMod val="10000"/>
                  </a:schemeClr>
                </a:solidFill>
                <a:latin typeface="Twinkl   "/>
              </a:rPr>
              <a:t>the</a:t>
            </a:r>
            <a:r>
              <a:rPr lang="en-GB" sz="4800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4800" dirty="0">
                <a:solidFill>
                  <a:srgbClr val="009386"/>
                </a:solidFill>
                <a:latin typeface="Twinkl   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06588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Jigsaw</a:t>
            </a:r>
            <a:endParaRPr lang="en-GB" sz="4400" dirty="0">
              <a:solidFill>
                <a:schemeClr val="tx1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591813" y="1622315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Teacher chooses a more difficult word. Write the word out 4 times and cut each word up. Pupils have to match the sections together.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617467" y="3648782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6600" baseline="30000" dirty="0" err="1">
                <a:solidFill>
                  <a:srgbClr val="8C368C"/>
                </a:solidFill>
              </a:rPr>
              <a:t>ele</a:t>
            </a:r>
            <a:r>
              <a:rPr lang="en-GB" sz="6600" baseline="30000" dirty="0">
                <a:solidFill>
                  <a:srgbClr val="8C368C"/>
                </a:solidFill>
              </a:rPr>
              <a:t> </a:t>
            </a:r>
            <a:r>
              <a:rPr lang="en-GB" sz="6600" baseline="30000" dirty="0" err="1">
                <a:solidFill>
                  <a:srgbClr val="8C368C"/>
                </a:solidFill>
              </a:rPr>
              <a:t>ph</a:t>
            </a:r>
            <a:r>
              <a:rPr lang="en-GB" sz="6600" baseline="30000" dirty="0">
                <a:solidFill>
                  <a:srgbClr val="8C368C"/>
                </a:solidFill>
              </a:rPr>
              <a:t> an t</a:t>
            </a:r>
          </a:p>
          <a:p>
            <a:r>
              <a:rPr lang="en-GB" sz="6600" baseline="30000" dirty="0">
                <a:solidFill>
                  <a:srgbClr val="009640"/>
                </a:solidFill>
              </a:rPr>
              <a:t>e le p </a:t>
            </a:r>
            <a:r>
              <a:rPr lang="en-GB" sz="6600" baseline="30000" dirty="0" err="1">
                <a:solidFill>
                  <a:srgbClr val="009640"/>
                </a:solidFill>
              </a:rPr>
              <a:t>hant</a:t>
            </a:r>
            <a:endParaRPr lang="en-GB" sz="6600" baseline="30000" dirty="0">
              <a:solidFill>
                <a:srgbClr val="009640"/>
              </a:solidFill>
            </a:endParaRPr>
          </a:p>
          <a:p>
            <a:r>
              <a:rPr lang="en-GB" sz="6600" baseline="30000" dirty="0" err="1">
                <a:solidFill>
                  <a:srgbClr val="F08215"/>
                </a:solidFill>
              </a:rPr>
              <a:t>elep</a:t>
            </a:r>
            <a:r>
              <a:rPr lang="en-GB" sz="6600" baseline="30000" dirty="0">
                <a:solidFill>
                  <a:srgbClr val="F08215"/>
                </a:solidFill>
              </a:rPr>
              <a:t> ha </a:t>
            </a:r>
            <a:r>
              <a:rPr lang="en-GB" sz="6600" baseline="30000" dirty="0" err="1">
                <a:solidFill>
                  <a:srgbClr val="F08215"/>
                </a:solidFill>
              </a:rPr>
              <a:t>nt</a:t>
            </a:r>
            <a:endParaRPr lang="en-GB" sz="6600" b="0" baseline="30000" dirty="0">
              <a:solidFill>
                <a:srgbClr val="F0821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6" y="4467393"/>
            <a:ext cx="2272754" cy="19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Word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 Sort</a:t>
            </a:r>
            <a:endParaRPr lang="en-GB" sz="4400" dirty="0">
              <a:solidFill>
                <a:schemeClr val="tx1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587875" y="1634818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Pupils have copies of the words that they are learning - one word per card. Clues are read out, pupils have to identify words and place them face down.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87874" y="3974706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600" baseline="30000" dirty="0">
                <a:solidFill>
                  <a:srgbClr val="8C368C"/>
                </a:solidFill>
              </a:rPr>
              <a:t>5 letters</a:t>
            </a:r>
          </a:p>
          <a:p>
            <a:pPr algn="ctr"/>
            <a:r>
              <a:rPr lang="en-GB" sz="6600" baseline="30000" dirty="0">
                <a:solidFill>
                  <a:srgbClr val="009640"/>
                </a:solidFill>
              </a:rPr>
              <a:t>Double consonant</a:t>
            </a:r>
          </a:p>
          <a:p>
            <a:pPr algn="ctr"/>
            <a:r>
              <a:rPr lang="en-GB" sz="6600" baseline="30000" dirty="0">
                <a:solidFill>
                  <a:srgbClr val="F08215"/>
                </a:solidFill>
              </a:rPr>
              <a:t>2 vowels</a:t>
            </a:r>
            <a:endParaRPr lang="en-GB" sz="6600" b="0" baseline="30000" dirty="0">
              <a:solidFill>
                <a:srgbClr val="F08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2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1611097" y="440633"/>
            <a:ext cx="5921806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Line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 Up</a:t>
            </a:r>
            <a:endParaRPr lang="en-GB" sz="4400" dirty="0">
              <a:solidFill>
                <a:schemeClr val="tx1"/>
              </a:solidFill>
              <a:latin typeface="Twinkl   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587875" y="1544283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Each pupil holds a letter stand in a line spelling out different words. Change the position of the pupils in the line to spell out the word.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64654" y="2961818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600" baseline="30000" dirty="0">
                <a:solidFill>
                  <a:srgbClr val="009386"/>
                </a:solidFill>
              </a:rPr>
              <a:t>spelling</a:t>
            </a:r>
            <a:endParaRPr lang="en-GB" sz="6600" b="0" baseline="30000" dirty="0">
              <a:solidFill>
                <a:srgbClr val="009386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611097" y="4129149"/>
            <a:ext cx="5968249" cy="2118119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600" baseline="30000" dirty="0">
                <a:solidFill>
                  <a:srgbClr val="F08215"/>
                </a:solidFill>
              </a:rPr>
              <a:t>s  p  e  l  </a:t>
            </a:r>
            <a:r>
              <a:rPr lang="en-GB" sz="6600" baseline="30000" dirty="0" err="1">
                <a:solidFill>
                  <a:srgbClr val="F08215"/>
                </a:solidFill>
              </a:rPr>
              <a:t>l</a:t>
            </a:r>
            <a:r>
              <a:rPr lang="en-GB" sz="6600" baseline="30000" dirty="0">
                <a:solidFill>
                  <a:srgbClr val="F08215"/>
                </a:solidFill>
              </a:rPr>
              <a:t>  </a:t>
            </a:r>
            <a:r>
              <a:rPr lang="en-GB" sz="6600" baseline="30000" dirty="0" err="1">
                <a:solidFill>
                  <a:srgbClr val="F08215"/>
                </a:solidFill>
              </a:rPr>
              <a:t>i</a:t>
            </a:r>
            <a:r>
              <a:rPr lang="en-GB" sz="6600" baseline="30000" dirty="0">
                <a:solidFill>
                  <a:srgbClr val="F08215"/>
                </a:solidFill>
              </a:rPr>
              <a:t>  n  g</a:t>
            </a:r>
            <a:endParaRPr lang="en-GB" sz="6600" b="0" baseline="30000" dirty="0">
              <a:solidFill>
                <a:srgbClr val="F08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>
          <a:xfrm>
            <a:off x="461962" y="157010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/>
              <a:t>How often can you write the word correctly in             one minute?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7198" y="625741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09386"/>
                </a:solidFill>
                <a:latin typeface="Twinkl   "/>
              </a:rPr>
              <a:t>Speed</a:t>
            </a:r>
            <a:r>
              <a:rPr lang="en-GB" sz="4800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4800" dirty="0">
                <a:solidFill>
                  <a:schemeClr val="bg2">
                    <a:lumMod val="10000"/>
                  </a:schemeClr>
                </a:solidFill>
                <a:latin typeface="Twinkl   "/>
              </a:rPr>
              <a:t>Writing</a:t>
            </a:r>
            <a:endParaRPr lang="en-GB" sz="4800" dirty="0">
              <a:solidFill>
                <a:srgbClr val="009386"/>
              </a:solidFill>
              <a:latin typeface="Twinkl   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65" y="2372007"/>
            <a:ext cx="1169995" cy="4051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52" y="3271170"/>
            <a:ext cx="2019079" cy="22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61962" y="1533895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b="0" baseline="30000" dirty="0"/>
              <a:t>Making up a ‘story’ to help spell a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198" y="625741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09386"/>
                </a:solidFill>
                <a:latin typeface="Twinkl   "/>
              </a:rPr>
              <a:t>Mnemonics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43855" y="2449853"/>
            <a:ext cx="8220075" cy="1344643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8000" b="1" dirty="0">
                <a:solidFill>
                  <a:srgbClr val="643C90"/>
                </a:solidFill>
                <a:latin typeface="Twinkl   "/>
              </a:rPr>
              <a:t>S</a:t>
            </a:r>
            <a:r>
              <a:rPr lang="en-GB" sz="8000" b="1" dirty="0">
                <a:solidFill>
                  <a:srgbClr val="21A6F9"/>
                </a:solidFill>
                <a:latin typeface="Twinkl   "/>
              </a:rPr>
              <a:t> </a:t>
            </a:r>
            <a:r>
              <a:rPr lang="en-GB" sz="8000" dirty="0">
                <a:solidFill>
                  <a:srgbClr val="009640"/>
                </a:solidFill>
                <a:latin typeface="Twinkl   "/>
              </a:rPr>
              <a:t>A</a:t>
            </a:r>
            <a:r>
              <a:rPr lang="en-GB" sz="8000" dirty="0">
                <a:solidFill>
                  <a:srgbClr val="232321"/>
                </a:solidFill>
                <a:latin typeface="Twinkl   "/>
              </a:rPr>
              <a:t> </a:t>
            </a:r>
            <a:r>
              <a:rPr lang="en-GB" sz="8000" dirty="0">
                <a:solidFill>
                  <a:srgbClr val="E94E13"/>
                </a:solidFill>
                <a:latin typeface="Twinkl   "/>
              </a:rPr>
              <a:t>D</a:t>
            </a:r>
            <a:endParaRPr lang="en-GB" sz="5400" b="1" dirty="0">
              <a:solidFill>
                <a:srgbClr val="E94E13"/>
              </a:solidFill>
              <a:latin typeface="Twinkl   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52908" y="3495677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baseline="30000" dirty="0">
                <a:solidFill>
                  <a:srgbClr val="643C90"/>
                </a:solidFill>
              </a:rPr>
              <a:t>S</a:t>
            </a:r>
            <a:r>
              <a:rPr lang="en-GB" baseline="30000" dirty="0"/>
              <a:t>ally </a:t>
            </a:r>
            <a:r>
              <a:rPr lang="en-GB" baseline="30000" dirty="0">
                <a:solidFill>
                  <a:srgbClr val="009640"/>
                </a:solidFill>
              </a:rPr>
              <a:t>a</a:t>
            </a:r>
            <a:r>
              <a:rPr lang="en-GB" baseline="30000" dirty="0"/>
              <a:t>te </a:t>
            </a:r>
            <a:r>
              <a:rPr lang="en-GB" baseline="30000" dirty="0">
                <a:solidFill>
                  <a:srgbClr val="E94E13"/>
                </a:solidFill>
              </a:rPr>
              <a:t>d</a:t>
            </a:r>
            <a:r>
              <a:rPr lang="en-GB" baseline="30000" dirty="0"/>
              <a:t>umplings.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5" y="4533697"/>
            <a:ext cx="2052729" cy="16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/>
        </p:nvSpPr>
        <p:spPr>
          <a:xfrm>
            <a:off x="384175" y="46277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09386"/>
                </a:solidFill>
                <a:latin typeface="Twinkl   "/>
              </a:rPr>
              <a:t>Syllables/ Chunks</a:t>
            </a: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461962" y="1626353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/>
              <a:t>Breaking</a:t>
            </a:r>
            <a:r>
              <a:rPr lang="en-GB" b="0" baseline="30000" dirty="0"/>
              <a:t> the </a:t>
            </a:r>
            <a:r>
              <a:rPr lang="en-GB" baseline="30000" dirty="0"/>
              <a:t>words</a:t>
            </a:r>
            <a:r>
              <a:rPr lang="en-GB" b="0" baseline="30000" dirty="0"/>
              <a:t> </a:t>
            </a:r>
          </a:p>
          <a:p>
            <a:pPr algn="ctr"/>
            <a:r>
              <a:rPr lang="en-GB" b="0" baseline="30000" dirty="0"/>
              <a:t>into </a:t>
            </a:r>
            <a:r>
              <a:rPr lang="en-GB" baseline="30000" dirty="0"/>
              <a:t>parts</a:t>
            </a:r>
            <a:r>
              <a:rPr lang="en-GB" b="0" baseline="30000" dirty="0"/>
              <a:t>.</a:t>
            </a:r>
          </a:p>
          <a:p>
            <a:pPr algn="ctr"/>
            <a:r>
              <a:rPr lang="en-GB" baseline="30000" dirty="0"/>
              <a:t>Clapping</a:t>
            </a:r>
            <a:r>
              <a:rPr lang="en-GB" b="0" baseline="30000" dirty="0"/>
              <a:t> the sounds.</a:t>
            </a:r>
          </a:p>
        </p:txBody>
      </p:sp>
      <p:sp>
        <p:nvSpPr>
          <p:cNvPr id="27" name="Title 2"/>
          <p:cNvSpPr txBox="1">
            <a:spLocks/>
          </p:cNvSpPr>
          <p:nvPr/>
        </p:nvSpPr>
        <p:spPr>
          <a:xfrm>
            <a:off x="1200653" y="3639467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/>
              <a:t>jogging</a:t>
            </a:r>
          </a:p>
          <a:p>
            <a:pPr algn="ctr"/>
            <a:endParaRPr lang="en-GB" baseline="30000" dirty="0"/>
          </a:p>
          <a:p>
            <a:pPr algn="ctr"/>
            <a:r>
              <a:rPr lang="en-GB" baseline="30000" dirty="0"/>
              <a:t>flying</a:t>
            </a:r>
          </a:p>
          <a:p>
            <a:pPr algn="ctr"/>
            <a:endParaRPr lang="en-GB" baseline="30000" dirty="0"/>
          </a:p>
          <a:p>
            <a:pPr algn="ctr"/>
            <a:r>
              <a:rPr lang="en-GB" baseline="30000" dirty="0"/>
              <a:t>returned</a:t>
            </a:r>
            <a:endParaRPr lang="en-GB" b="0" baseline="30000" dirty="0"/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3842756" y="3639466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 err="1">
                <a:solidFill>
                  <a:srgbClr val="009640"/>
                </a:solidFill>
              </a:rPr>
              <a:t>jogg</a:t>
            </a:r>
            <a:r>
              <a:rPr lang="en-GB" baseline="30000" dirty="0"/>
              <a:t> </a:t>
            </a:r>
            <a:r>
              <a:rPr lang="en-GB" baseline="30000" dirty="0" err="1">
                <a:solidFill>
                  <a:srgbClr val="643C90"/>
                </a:solidFill>
              </a:rPr>
              <a:t>ing</a:t>
            </a:r>
            <a:endParaRPr lang="en-GB" baseline="30000" dirty="0">
              <a:solidFill>
                <a:srgbClr val="643C90"/>
              </a:solidFill>
            </a:endParaRPr>
          </a:p>
          <a:p>
            <a:pPr algn="ctr"/>
            <a:endParaRPr lang="en-GB" baseline="30000" dirty="0"/>
          </a:p>
          <a:p>
            <a:pPr algn="ctr"/>
            <a:r>
              <a:rPr lang="en-GB" baseline="30000" dirty="0">
                <a:solidFill>
                  <a:srgbClr val="009640"/>
                </a:solidFill>
              </a:rPr>
              <a:t>fly</a:t>
            </a:r>
            <a:r>
              <a:rPr lang="en-GB" baseline="30000" dirty="0"/>
              <a:t> </a:t>
            </a:r>
            <a:r>
              <a:rPr lang="en-GB" baseline="30000" dirty="0" err="1">
                <a:solidFill>
                  <a:srgbClr val="643C90"/>
                </a:solidFill>
              </a:rPr>
              <a:t>ing</a:t>
            </a:r>
            <a:endParaRPr lang="en-GB" baseline="30000" dirty="0">
              <a:solidFill>
                <a:srgbClr val="643C90"/>
              </a:solidFill>
            </a:endParaRPr>
          </a:p>
          <a:p>
            <a:pPr algn="ctr"/>
            <a:endParaRPr lang="en-GB" baseline="30000" dirty="0"/>
          </a:p>
          <a:p>
            <a:pPr algn="ctr"/>
            <a:r>
              <a:rPr lang="en-GB" baseline="30000" dirty="0">
                <a:solidFill>
                  <a:srgbClr val="009640"/>
                </a:solidFill>
              </a:rPr>
              <a:t>re</a:t>
            </a:r>
            <a:r>
              <a:rPr lang="en-GB" baseline="30000" dirty="0"/>
              <a:t> </a:t>
            </a:r>
            <a:r>
              <a:rPr lang="en-GB" baseline="30000" dirty="0">
                <a:solidFill>
                  <a:srgbClr val="643C90"/>
                </a:solidFill>
              </a:rPr>
              <a:t>turn</a:t>
            </a:r>
            <a:r>
              <a:rPr lang="en-GB" baseline="30000" dirty="0"/>
              <a:t> </a:t>
            </a:r>
            <a:r>
              <a:rPr lang="en-GB" baseline="30000" dirty="0" err="1">
                <a:solidFill>
                  <a:srgbClr val="E94E13"/>
                </a:solidFill>
              </a:rPr>
              <a:t>ed</a:t>
            </a:r>
            <a:endParaRPr lang="en-GB" b="0" baseline="30000" dirty="0">
              <a:solidFill>
                <a:srgbClr val="E94E13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4" t="-2794" r="-14111" b="-3307"/>
          <a:stretch/>
        </p:blipFill>
        <p:spPr>
          <a:xfrm>
            <a:off x="-917184" y="0"/>
            <a:ext cx="841708" cy="3088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97" y="4889429"/>
            <a:ext cx="1341042" cy="12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84175" y="46277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009386"/>
                </a:solidFill>
                <a:latin typeface="Twinkl   "/>
              </a:rPr>
              <a:t>Look </a:t>
            </a:r>
            <a:r>
              <a:rPr lang="en-GB" dirty="0">
                <a:solidFill>
                  <a:schemeClr val="tx1"/>
                </a:solidFill>
                <a:latin typeface="Twinkl   "/>
              </a:rPr>
              <a:t>For</a:t>
            </a:r>
            <a:r>
              <a:rPr lang="en-GB" dirty="0">
                <a:solidFill>
                  <a:srgbClr val="009386"/>
                </a:solidFill>
                <a:latin typeface="Twinkl   "/>
              </a:rPr>
              <a:t> Small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   "/>
              </a:rPr>
              <a:t>Words</a:t>
            </a:r>
            <a:r>
              <a:rPr lang="en-GB" dirty="0">
                <a:solidFill>
                  <a:srgbClr val="009386"/>
                </a:solidFill>
                <a:latin typeface="Twinkl   "/>
              </a:rPr>
              <a:t> Inside </a:t>
            </a:r>
            <a:r>
              <a:rPr lang="en-GB" dirty="0">
                <a:solidFill>
                  <a:schemeClr val="tx1"/>
                </a:solidFill>
                <a:latin typeface="Twinkl   "/>
              </a:rPr>
              <a:t>the Word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02720" y="2399138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/>
              <a:t>about</a:t>
            </a:r>
          </a:p>
          <a:p>
            <a:pPr algn="ctr"/>
            <a:endParaRPr lang="en-GB" baseline="30000" dirty="0"/>
          </a:p>
          <a:p>
            <a:pPr algn="ctr"/>
            <a:r>
              <a:rPr lang="en-GB" baseline="30000" dirty="0"/>
              <a:t>teacher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44823" y="2399137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="0" baseline="30000" dirty="0">
                <a:solidFill>
                  <a:schemeClr val="tx1"/>
                </a:solidFill>
              </a:rPr>
              <a:t>a, out, bout</a:t>
            </a:r>
          </a:p>
          <a:p>
            <a:pPr algn="ctr"/>
            <a:endParaRPr lang="en-GB" b="0" baseline="30000" dirty="0">
              <a:solidFill>
                <a:srgbClr val="643C90"/>
              </a:solidFill>
            </a:endParaRPr>
          </a:p>
          <a:p>
            <a:pPr algn="ctr"/>
            <a:r>
              <a:rPr lang="en-GB" b="0" baseline="30000" dirty="0"/>
              <a:t>tea, each, her, ache</a:t>
            </a:r>
            <a:endParaRPr lang="en-GB" b="0" baseline="30000" dirty="0">
              <a:solidFill>
                <a:srgbClr val="E94E1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93" y="3888324"/>
            <a:ext cx="3693813" cy="25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384175" y="462779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tx1"/>
                </a:solidFill>
                <a:latin typeface="Twinkl   "/>
              </a:rPr>
              <a:t>Be</a:t>
            </a:r>
            <a:r>
              <a:rPr lang="en-GB" sz="5400" dirty="0">
                <a:solidFill>
                  <a:srgbClr val="009386"/>
                </a:solidFill>
                <a:latin typeface="Twinkl   "/>
              </a:rPr>
              <a:t> Positive</a:t>
            </a:r>
            <a:endParaRPr lang="en-GB" sz="5400" dirty="0">
              <a:solidFill>
                <a:schemeClr val="tx1"/>
              </a:solidFill>
              <a:latin typeface="Twinkl   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59" y="1969301"/>
            <a:ext cx="4383482" cy="218624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506081" y="2390099"/>
            <a:ext cx="4131838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baseline="30000" dirty="0"/>
              <a:t>We will try our best!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3"/>
          <a:stretch/>
        </p:blipFill>
        <p:spPr>
          <a:xfrm>
            <a:off x="3183399" y="3429000"/>
            <a:ext cx="2344954" cy="29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65652" y="915452"/>
            <a:ext cx="8220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9386"/>
                </a:solidFill>
                <a:latin typeface="Twinkl   "/>
              </a:rPr>
              <a:t>Words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 That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Look</a:t>
            </a:r>
            <a:r>
              <a:rPr lang="en-GB" sz="4400" dirty="0">
                <a:solidFill>
                  <a:schemeClr val="tx1"/>
                </a:solidFill>
                <a:latin typeface="Twinkl   "/>
              </a:rPr>
              <a:t> </a:t>
            </a:r>
          </a:p>
          <a:p>
            <a:pPr algn="ctr"/>
            <a:r>
              <a:rPr lang="en-GB" sz="4400" dirty="0">
                <a:solidFill>
                  <a:schemeClr val="tx1"/>
                </a:solidFill>
                <a:latin typeface="Twinkl   "/>
              </a:rPr>
              <a:t>the </a:t>
            </a:r>
            <a:r>
              <a:rPr lang="en-GB" sz="4400" dirty="0">
                <a:solidFill>
                  <a:srgbClr val="009386"/>
                </a:solidFill>
                <a:latin typeface="Twinkl   "/>
              </a:rPr>
              <a:t>Same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832462" y="2260095"/>
            <a:ext cx="5479075" cy="134464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b="0" baseline="30000" dirty="0"/>
              <a:t>B</a:t>
            </a:r>
            <a:r>
              <a:rPr lang="en-GB" baseline="30000" dirty="0"/>
              <a:t>ack</a:t>
            </a:r>
            <a:r>
              <a:rPr lang="en-GB" b="0" baseline="30000" dirty="0"/>
              <a:t> is like p</a:t>
            </a:r>
            <a:r>
              <a:rPr lang="en-GB" baseline="30000" dirty="0"/>
              <a:t>ack</a:t>
            </a:r>
            <a:r>
              <a:rPr lang="en-GB" b="0" baseline="30000" dirty="0"/>
              <a:t> and s</a:t>
            </a:r>
            <a:r>
              <a:rPr lang="en-GB" baseline="30000" dirty="0"/>
              <a:t>ack</a:t>
            </a:r>
            <a:r>
              <a:rPr lang="en-GB" b="0" baseline="300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"/>
          <a:stretch/>
        </p:blipFill>
        <p:spPr>
          <a:xfrm>
            <a:off x="3228570" y="3127990"/>
            <a:ext cx="2686859" cy="32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179</TotalTime>
  <Words>673</Words>
  <Application>Microsoft Office PowerPoint</Application>
  <PresentationFormat>On-screen Show (4:3)</PresentationFormat>
  <Paragraphs>149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Twinkl Cursive Looped</vt:lpstr>
      <vt:lpstr>Twinkl   </vt:lpstr>
      <vt:lpstr>Twinkl Precursive</vt:lpstr>
      <vt:lpstr>Arial</vt:lpstr>
      <vt:lpstr>Twinkl</vt:lpstr>
      <vt:lpstr>Calibri</vt:lpstr>
      <vt:lpstr>Office Theme</vt:lpstr>
      <vt:lpstr>PowerPoint Presentation</vt:lpstr>
      <vt:lpstr> S U S</vt:lpstr>
      <vt:lpstr>PowerPoint Presentation</vt:lpstr>
      <vt:lpstr>PowerPoint Presentation</vt:lpstr>
      <vt:lpstr> S A 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Nelly Greening</cp:lastModifiedBy>
  <cp:revision>18</cp:revision>
  <dcterms:created xsi:type="dcterms:W3CDTF">2019-10-23T08:00:10Z</dcterms:created>
  <dcterms:modified xsi:type="dcterms:W3CDTF">2020-03-30T07:52:29Z</dcterms:modified>
</cp:coreProperties>
</file>